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5A94AE1-E7CB-41F4-BCF5-7D8B40F1F19A}" type="slidenum">
              <a:rPr/>
              <a:pPr/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16FA5A-47A2-499A-A955-CDB7C7838B26}" type="slidenum">
              <a:rPr/>
              <a:pPr/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837CC59-2E4F-4014-B659-23D224E0D74D}" type="slidenum">
              <a:rPr/>
              <a:pPr/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DC0665F-02EC-405E-9F1A-23F9180D19FE}" type="slidenum">
              <a:rPr/>
              <a:pPr/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227A7A6-5832-4B84-9B3A-8379972C36FF}" type="slidenum">
              <a:rPr/>
              <a:pPr/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3D1D830-B7B1-4AEF-B00C-C3758CC83D8E}" type="slidenum">
              <a:rPr/>
              <a:pPr/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AF593EC-128B-4B11-8D2D-C10A426020C7}" type="slidenum">
              <a:rPr/>
              <a:pPr/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789CD22-99DF-4506-8B02-22D930B72364}" type="slidenum">
              <a:rPr/>
              <a:pPr/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B9102A0-BEB5-4B3F-8129-EA1B99776FDD}" type="slidenum">
              <a:rPr/>
              <a:pPr/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1F7BFDA-8CD4-4554-95DE-62F3706F8AA9}" type="slidenum">
              <a:rPr/>
              <a:pPr/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A7E0B8E-45C6-4352-83E6-E0505971D5DE}" type="slidenum">
              <a:rPr/>
              <a:pPr/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AB1817-42FD-4307-AFA1-2A4C1C372E07}" type="slidenum">
              <a:rPr/>
              <a:pPr/>
              <a:t>‹N°›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ED89FAF-FBD0-439A-B32B-F064D24DC1B6}" type="slidenum">
              <a:rPr/>
              <a:pPr/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00EC5FC-DDFE-4A9B-B6C4-E314A1328875}" type="slidenum">
              <a:rPr/>
              <a:pPr/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6D932A5-63B6-46C2-9D57-9351FECF9347}" type="slidenum">
              <a:rPr/>
              <a:pPr/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22BBAA3-F018-4291-A63A-4F5061B2C8BA}" type="slidenum">
              <a:rPr/>
              <a:pPr/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3DA1544-58E0-4DD5-B99A-AE5294A0E08F}" type="slidenum">
              <a:rPr/>
              <a:pPr/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76CAF50-0D2B-43EC-BBBD-92EC9A8D02D7}" type="slidenum">
              <a:rPr/>
              <a:pPr/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D00F80A-EF71-4652-93BD-3465A401E877}" type="slidenum">
              <a:rPr/>
              <a:pPr/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C53136-45E8-4DDE-A876-6E6647672A00}" type="slidenum">
              <a:rPr/>
              <a:pPr/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33B38D-D2F2-4993-A186-FCB0B27A1A19}" type="slidenum">
              <a:rPr/>
              <a:pPr/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042CCB9-A118-4D06-AD74-8E18D360128B}" type="slidenum">
              <a:rPr/>
              <a:pPr/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D9B75F7-FBF1-47A6-9420-366FB6E7172C}" type="slidenum">
              <a:rPr/>
              <a:pPr/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CDDB054-A387-4E12-97CE-4A2967990E70}" type="slidenum">
              <a:rPr/>
              <a:pPr/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&lt;pied de page&gt;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fr-F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31BFA40-C01A-4B76-BD63-217298500D12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‹N°›</a:t>
            </a:fld>
            <a:endParaRPr lang="fr-F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&lt;date/heure&gt;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&lt;pied de page&gt;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fr-F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2CD1804-D86B-4C61-B1C7-9F9383F11288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‹N°›</a:t>
            </a:fld>
            <a:endParaRPr lang="fr-F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&lt;date/heure&gt;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11640" y="1340768"/>
            <a:ext cx="7845840" cy="324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5400" b="1" strike="noStrike" spc="-1" dirty="0">
                <a:solidFill>
                  <a:srgbClr val="FF0000"/>
                </a:solidFill>
                <a:latin typeface="Calibri"/>
              </a:rPr>
              <a:t>Langues, littératures et cultures </a:t>
            </a:r>
            <a:r>
              <a:rPr lang="fr-FR" sz="5400" b="1" strike="noStrike" spc="-1" dirty="0" smtClean="0">
                <a:solidFill>
                  <a:srgbClr val="FF0000"/>
                </a:solidFill>
                <a:latin typeface="Calibri"/>
              </a:rPr>
              <a:t>étrangères: </a:t>
            </a:r>
            <a:br>
              <a:rPr lang="fr-FR" sz="5400" b="1" strike="noStrike" spc="-1" dirty="0" smtClean="0">
                <a:solidFill>
                  <a:srgbClr val="FF0000"/>
                </a:solidFill>
                <a:latin typeface="Calibri"/>
              </a:rPr>
            </a:br>
            <a:r>
              <a:rPr lang="fr-FR" sz="5400" b="1" strike="noStrike" spc="-1" dirty="0" smtClean="0">
                <a:solidFill>
                  <a:srgbClr val="0070C0"/>
                </a:solidFill>
                <a:latin typeface="Calibri"/>
              </a:rPr>
              <a:t>Anglais </a:t>
            </a:r>
            <a:r>
              <a:rPr lang="fr-FR" sz="5400" b="1" strike="noStrike" spc="-1" dirty="0">
                <a:solidFill>
                  <a:srgbClr val="0070C0"/>
                </a:solidFill>
                <a:latin typeface="Calibri"/>
              </a:rPr>
              <a:t>Monde Contemporain</a:t>
            </a:r>
            <a:endParaRPr lang="fr-FR" sz="5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331640" y="5013176"/>
            <a:ext cx="6400080" cy="129614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algn="ctr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</a:rPr>
              <a:t>Classes 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de </a:t>
            </a:r>
            <a:r>
              <a:rPr lang="fr-FR" sz="3200" b="1" strike="noStrike" spc="-1" dirty="0" smtClean="0">
                <a:solidFill>
                  <a:srgbClr val="000000"/>
                </a:solidFill>
                <a:latin typeface="Calibri"/>
              </a:rPr>
              <a:t>première</a:t>
            </a:r>
            <a:r>
              <a:rPr lang="fr-FR" sz="32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3200" spc="-1" dirty="0" smtClean="0">
                <a:solidFill>
                  <a:srgbClr val="000000"/>
                </a:solidFill>
                <a:latin typeface="Calibri"/>
              </a:rPr>
              <a:t>et </a:t>
            </a:r>
            <a:r>
              <a:rPr lang="fr-FR" sz="3200" b="1" spc="-1" dirty="0" smtClean="0">
                <a:solidFill>
                  <a:srgbClr val="000000"/>
                </a:solidFill>
                <a:latin typeface="Calibri"/>
              </a:rPr>
              <a:t>terminale</a:t>
            </a: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enseignement de spécialité</a:t>
            </a: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icture 2" descr="C:\Users\famille ruault\AppData\Local\Microsoft\Windows\INetCache\IE\6WGZB3H0\union-jack-1027898_960_720[1].jpg"/>
          <p:cNvPicPr/>
          <p:nvPr/>
        </p:nvPicPr>
        <p:blipFill>
          <a:blip r:embed="rId2" cstate="print"/>
          <a:stretch/>
        </p:blipFill>
        <p:spPr>
          <a:xfrm>
            <a:off x="611640" y="332640"/>
            <a:ext cx="1078200" cy="628560"/>
          </a:xfrm>
          <a:prstGeom prst="rect">
            <a:avLst/>
          </a:prstGeom>
          <a:ln w="0">
            <a:noFill/>
          </a:ln>
        </p:spPr>
      </p:pic>
      <p:pic>
        <p:nvPicPr>
          <p:cNvPr id="85" name="Picture 5" descr="C:\Users\famille ruault\AppData\Local\Microsoft\Windows\INetCache\IE\H2U41M5Q\1280px-Flag_of_the_United_States.svg[1].png"/>
          <p:cNvPicPr/>
          <p:nvPr/>
        </p:nvPicPr>
        <p:blipFill>
          <a:blip r:embed="rId3" cstate="print"/>
          <a:stretch/>
        </p:blipFill>
        <p:spPr>
          <a:xfrm>
            <a:off x="2123640" y="343800"/>
            <a:ext cx="1151280" cy="605880"/>
          </a:xfrm>
          <a:prstGeom prst="rect">
            <a:avLst/>
          </a:prstGeom>
          <a:ln w="0">
            <a:noFill/>
          </a:ln>
        </p:spPr>
      </p:pic>
      <p:pic>
        <p:nvPicPr>
          <p:cNvPr id="86" name="Picture 6" descr="C:\Users\famille ruault\AppData\Local\Microsoft\Windows\INetCache\IE\H2U41M5Q\1024px-Flag_of_New_Zealand.svg[1].png"/>
          <p:cNvPicPr/>
          <p:nvPr/>
        </p:nvPicPr>
        <p:blipFill>
          <a:blip r:embed="rId4" cstate="print"/>
          <a:stretch/>
        </p:blipFill>
        <p:spPr>
          <a:xfrm>
            <a:off x="3780000" y="313920"/>
            <a:ext cx="1295280" cy="647280"/>
          </a:xfrm>
          <a:prstGeom prst="rect">
            <a:avLst/>
          </a:prstGeom>
          <a:ln w="0">
            <a:noFill/>
          </a:ln>
        </p:spPr>
      </p:pic>
      <p:pic>
        <p:nvPicPr>
          <p:cNvPr id="87" name="Picture 7" descr="C:\Users\famille ruault\AppData\Local\Microsoft\Windows\INetCache\IE\6WGZB3H0\australia-flag[1].gif"/>
          <p:cNvPicPr/>
          <p:nvPr/>
        </p:nvPicPr>
        <p:blipFill>
          <a:blip r:embed="rId5" cstate="print"/>
          <a:stretch/>
        </p:blipFill>
        <p:spPr>
          <a:xfrm>
            <a:off x="7524360" y="313920"/>
            <a:ext cx="935280" cy="623880"/>
          </a:xfrm>
          <a:prstGeom prst="rect">
            <a:avLst/>
          </a:prstGeom>
          <a:ln w="0">
            <a:noFill/>
          </a:ln>
        </p:spPr>
      </p:pic>
      <p:pic>
        <p:nvPicPr>
          <p:cNvPr id="88" name="Picture 8" descr="C:\Users\famille ruault\AppData\Local\Microsoft\Windows\INetCache\IE\6WGZB3H0\Drapeau_du_Canada.svg[1].png"/>
          <p:cNvPicPr/>
          <p:nvPr/>
        </p:nvPicPr>
        <p:blipFill>
          <a:blip r:embed="rId6" cstate="print"/>
          <a:stretch/>
        </p:blipFill>
        <p:spPr>
          <a:xfrm>
            <a:off x="5724000" y="313920"/>
            <a:ext cx="1079280" cy="647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34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 rot="21119319">
            <a:off x="517595" y="605562"/>
            <a:ext cx="8228880" cy="111493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 dirty="0">
                <a:solidFill>
                  <a:srgbClr val="FF0000"/>
                </a:solidFill>
                <a:latin typeface="Calibri"/>
              </a:rPr>
              <a:t>Une approche actionnelle</a:t>
            </a:r>
            <a:endParaRPr lang="fr-F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67640" y="2205000"/>
            <a:ext cx="8228880" cy="4492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Démarche de </a:t>
            </a:r>
            <a:r>
              <a:rPr lang="fr-FR" sz="3200" b="1" strike="noStrike" spc="-1" dirty="0">
                <a:solidFill>
                  <a:srgbClr val="00B050"/>
                </a:solidFill>
                <a:latin typeface="Calibri"/>
              </a:rPr>
              <a:t>projet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 pour plus d’autonomie</a:t>
            </a: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Constitution d’un </a:t>
            </a:r>
            <a:r>
              <a:rPr lang="fr-FR" sz="3200" b="1" strike="noStrike" spc="-1" dirty="0">
                <a:solidFill>
                  <a:srgbClr val="00B050"/>
                </a:solidFill>
                <a:latin typeface="Calibri"/>
              </a:rPr>
              <a:t>dossier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</a:rPr>
              <a:t>pour </a:t>
            </a:r>
            <a:r>
              <a:rPr lang="fr-FR" sz="3200" b="0" u="sng" strike="noStrike" spc="-1" dirty="0" smtClean="0">
                <a:solidFill>
                  <a:srgbClr val="000000"/>
                </a:solidFill>
                <a:latin typeface="Calibri"/>
              </a:rPr>
              <a:t>l’oral du baccalauréat </a:t>
            </a: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</a:rPr>
              <a:t>sur 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une des thématiques rendant compte du patrimoine </a:t>
            </a:r>
            <a:r>
              <a:rPr lang="fr-FR" sz="3200" b="0" strike="noStrike" spc="-1" dirty="0">
                <a:solidFill>
                  <a:srgbClr val="00B050"/>
                </a:solidFill>
                <a:latin typeface="Calibri"/>
              </a:rPr>
              <a:t>linguistique, littéraire 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et</a:t>
            </a:r>
            <a:r>
              <a:rPr lang="fr-FR" sz="3200" b="0" strike="noStrike" spc="-1" dirty="0">
                <a:solidFill>
                  <a:srgbClr val="00B050"/>
                </a:solidFill>
                <a:latin typeface="Calibri"/>
              </a:rPr>
              <a:t> culturel 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que l’enseignement de spécialité a offert aux élèves.</a:t>
            </a: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00000"/>
              </a:lnSpc>
              <a:spcBef>
                <a:spcPts val="1417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 rot="21211200">
            <a:off x="457200" y="27396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FF0000"/>
                </a:solidFill>
                <a:latin typeface="Calibri"/>
              </a:rPr>
              <a:t>Réception / Compréhension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67640" y="1917000"/>
            <a:ext cx="8228880" cy="4496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519"/>
              </a:spcBef>
              <a:buClr>
                <a:srgbClr val="00B050"/>
              </a:buClr>
              <a:buFont typeface="Arial"/>
              <a:buChar char="•"/>
            </a:pPr>
            <a:r>
              <a:rPr lang="fr-FR" sz="2600" b="1" strike="noStrike" spc="-1">
                <a:solidFill>
                  <a:srgbClr val="00B050"/>
                </a:solidFill>
                <a:latin typeface="Calibri"/>
              </a:rPr>
              <a:t>Orale: </a:t>
            </a:r>
            <a:endParaRPr lang="fr-FR" sz="26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</a:pP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Comprendre des énoncés de plus en plus élaborés dans une langue </a:t>
            </a:r>
            <a:r>
              <a:rPr lang="fr-FR" sz="2600" b="1" strike="noStrike" spc="-1">
                <a:solidFill>
                  <a:srgbClr val="000000"/>
                </a:solidFill>
                <a:latin typeface="Calibri"/>
              </a:rPr>
              <a:t>authentique</a:t>
            </a: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 aux </a:t>
            </a:r>
            <a:r>
              <a:rPr lang="fr-FR" sz="2600" b="1" strike="noStrike" spc="-1">
                <a:solidFill>
                  <a:srgbClr val="000000"/>
                </a:solidFill>
                <a:latin typeface="Calibri"/>
              </a:rPr>
              <a:t>accents variés</a:t>
            </a: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fr-FR" sz="26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</a:pP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Comprendre l’information contenue dans des documents </a:t>
            </a:r>
            <a:r>
              <a:rPr lang="fr-FR" sz="2600" b="1" strike="noStrike" spc="-1">
                <a:solidFill>
                  <a:srgbClr val="000000"/>
                </a:solidFill>
                <a:latin typeface="Calibri"/>
              </a:rPr>
              <a:t>audio-visuels</a:t>
            </a:r>
            <a:endParaRPr lang="fr-FR" sz="26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endParaRPr lang="fr-FR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19"/>
              </a:spcBef>
              <a:buClr>
                <a:srgbClr val="00B05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b="1" strike="noStrike" spc="-1">
                <a:solidFill>
                  <a:srgbClr val="00B050"/>
                </a:solidFill>
                <a:latin typeface="Calibri"/>
              </a:rPr>
              <a:t>Ecrite: </a:t>
            </a:r>
            <a:endParaRPr lang="fr-FR" sz="26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lire des textes de plus en plus longs , issus de la </a:t>
            </a:r>
            <a:r>
              <a:rPr lang="fr-FR" sz="2600" b="1" strike="noStrike" spc="-1">
                <a:solidFill>
                  <a:srgbClr val="000000"/>
                </a:solidFill>
                <a:latin typeface="Calibri"/>
              </a:rPr>
              <a:t>littérature</a:t>
            </a: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, de la </a:t>
            </a:r>
            <a:r>
              <a:rPr lang="fr-FR" sz="2600" b="1" strike="noStrike" spc="-1">
                <a:solidFill>
                  <a:srgbClr val="000000"/>
                </a:solidFill>
                <a:latin typeface="Calibri"/>
              </a:rPr>
              <a:t>critique</a:t>
            </a: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 ou de la </a:t>
            </a:r>
            <a:r>
              <a:rPr lang="fr-FR" sz="2600" b="1" strike="noStrike" spc="-1">
                <a:solidFill>
                  <a:srgbClr val="000000"/>
                </a:solidFill>
                <a:latin typeface="Calibri"/>
              </a:rPr>
              <a:t>presse</a:t>
            </a: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fr-FR" sz="26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fr-FR" sz="2600" b="0" strike="noStrike" spc="-1">
                <a:solidFill>
                  <a:srgbClr val="000000"/>
                </a:solidFill>
                <a:latin typeface="Calibri"/>
              </a:rPr>
              <a:t>Lire des textes classiques et contemporains.</a:t>
            </a:r>
            <a:endParaRPr lang="fr-F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 rot="21185400">
            <a:off x="456480" y="27432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FF0000"/>
                </a:solidFill>
                <a:latin typeface="Calibri"/>
              </a:rPr>
              <a:t>Production / Expression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917000"/>
            <a:ext cx="8228880" cy="4208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6000" lnSpcReduction="10000"/>
          </a:bodyPr>
          <a:lstStyle/>
          <a:p>
            <a:pPr marL="318240" indent="-31824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•"/>
            </a:pP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Orale: 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690120" lvl="1" indent="-264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Prise de parole spontanée ou préparée devant la classe ou en petits groupes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690120" lvl="1" indent="-264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Exposés et présentations orales à partir de notes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318240" indent="-31824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•"/>
            </a:pP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Ecrite: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690120" lvl="1" indent="-264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Ecriture </a:t>
            </a:r>
            <a:r>
              <a:rPr lang="fr-FR" sz="2800" b="0" u="sng" strike="noStrike" spc="-1">
                <a:solidFill>
                  <a:srgbClr val="000000"/>
                </a:solidFill>
                <a:uFillTx/>
                <a:latin typeface="Calibri"/>
              </a:rPr>
              <a:t>créative</a:t>
            </a: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: lettres / blogs / suites de texte / dialogues …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690120" lvl="1" indent="-264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Ecriture </a:t>
            </a:r>
            <a:r>
              <a:rPr lang="fr-FR" sz="2800" b="0" u="sng" strike="noStrike" spc="-1">
                <a:solidFill>
                  <a:srgbClr val="000000"/>
                </a:solidFill>
                <a:uFillTx/>
                <a:latin typeface="Calibri"/>
              </a:rPr>
              <a:t>argumentative</a:t>
            </a: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 → encourage la prise de position: critique de film / commentaire de doc / essai / discours engagé...  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 rot="21054600">
            <a:off x="457200" y="27504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FF0000"/>
                </a:solidFill>
                <a:latin typeface="Calibri"/>
              </a:rPr>
              <a:t>Interaction 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2637000"/>
            <a:ext cx="8228880" cy="3488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On favorise les </a:t>
            </a: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activités en groupes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: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Suppose une attitude fondée sur: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1600200" lvl="3" indent="-2286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 L’écoute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1600200" lvl="3" indent="-2286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 Le dialogue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1600200" lvl="3" indent="-2286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 Les échanges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 rot="21180000"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FF0000"/>
                </a:solidFill>
                <a:latin typeface="Calibri"/>
              </a:rPr>
              <a:t>La médiation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52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3000" lnSpcReduction="10000"/>
          </a:bodyPr>
          <a:lstStyle/>
          <a:p>
            <a:pPr marL="318600" indent="-3186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Pour </a:t>
            </a: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expliciter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 un discours lu ou entendu à quelqu’un qui ne peut le comprendre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318600" indent="-3186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Cela permet un </a:t>
            </a: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travail collaboratif 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et permet à l’élève de </a:t>
            </a: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valoriser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 l’ensemble de ses connaissances et compétences.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318600" indent="-3186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Exemples d’exercices de médiation: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1487520" lvl="3" indent="-212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i="1" strike="noStrike" spc="-1">
                <a:solidFill>
                  <a:srgbClr val="000000"/>
                </a:solidFill>
                <a:latin typeface="Calibri"/>
              </a:rPr>
              <a:t>Résumé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1487520" lvl="3" indent="-212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i="1" strike="noStrike" spc="-1">
                <a:solidFill>
                  <a:srgbClr val="000000"/>
                </a:solidFill>
                <a:latin typeface="Calibri"/>
              </a:rPr>
              <a:t>Compte-rendu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1487520" lvl="3" indent="-212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i="1" strike="noStrike" spc="-1">
                <a:solidFill>
                  <a:srgbClr val="000000"/>
                </a:solidFill>
                <a:latin typeface="Calibri"/>
              </a:rPr>
              <a:t>Synthèse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1487520" lvl="3" indent="-212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i="1" strike="noStrike" spc="-1">
                <a:solidFill>
                  <a:srgbClr val="000000"/>
                </a:solidFill>
                <a:latin typeface="Calibri"/>
              </a:rPr>
              <a:t>Traduction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424800" indent="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 rot="21292800">
            <a:off x="456840" y="27396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FF0000"/>
                </a:solidFill>
                <a:latin typeface="Calibri"/>
              </a:rPr>
              <a:t>Les épreuves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67640" y="1484640"/>
            <a:ext cx="8228880" cy="5101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519"/>
              </a:spcBef>
              <a:buClr>
                <a:srgbClr val="00B050"/>
              </a:buClr>
              <a:buFont typeface="Arial"/>
              <a:buChar char="•"/>
            </a:pPr>
            <a:r>
              <a:rPr lang="fr-FR" sz="2600" b="1" strike="noStrike" spc="-1" dirty="0">
                <a:solidFill>
                  <a:srgbClr val="00B050"/>
                </a:solidFill>
                <a:latin typeface="Calibri"/>
              </a:rPr>
              <a:t>Synthèse de </a:t>
            </a:r>
            <a:r>
              <a:rPr lang="fr-FR" sz="2600" b="1" strike="noStrike" spc="-1" dirty="0" smtClean="0">
                <a:solidFill>
                  <a:srgbClr val="00B050"/>
                </a:solidFill>
                <a:latin typeface="Calibri"/>
              </a:rPr>
              <a:t>documents (16 points) </a:t>
            </a:r>
            <a:r>
              <a:rPr lang="fr-FR" sz="2600" b="1" strike="noStrike" spc="-1" dirty="0">
                <a:solidFill>
                  <a:srgbClr val="00B050"/>
                </a:solidFill>
                <a:latin typeface="Calibri"/>
              </a:rPr>
              <a:t>et traduction / </a:t>
            </a:r>
            <a:r>
              <a:rPr lang="fr-FR" sz="2600" b="1" strike="noStrike" spc="-1" dirty="0" smtClean="0">
                <a:solidFill>
                  <a:srgbClr val="00B050"/>
                </a:solidFill>
                <a:latin typeface="Calibri"/>
              </a:rPr>
              <a:t>transposition (4 points) </a:t>
            </a:r>
            <a:r>
              <a:rPr lang="fr-FR" sz="2600" b="1" strike="noStrike" spc="-1" dirty="0">
                <a:solidFill>
                  <a:srgbClr val="00B050"/>
                </a:solidFill>
                <a:latin typeface="Calibri"/>
              </a:rPr>
              <a:t>:</a:t>
            </a:r>
            <a:endParaRPr lang="fr-FR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</a:pPr>
            <a:r>
              <a:rPr lang="fr-FR" sz="2600" b="0" strike="noStrike" spc="-1" dirty="0">
                <a:solidFill>
                  <a:srgbClr val="000000"/>
                </a:solidFill>
                <a:latin typeface="Calibri"/>
              </a:rPr>
              <a:t>500 mots environ</a:t>
            </a:r>
            <a:endParaRPr lang="fr-FR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</a:pPr>
            <a:r>
              <a:rPr lang="fr-FR" sz="2600" b="0" strike="noStrike" spc="-1" dirty="0">
                <a:solidFill>
                  <a:srgbClr val="000000"/>
                </a:solidFill>
                <a:latin typeface="Calibri"/>
              </a:rPr>
              <a:t>3h30</a:t>
            </a:r>
            <a:endParaRPr lang="fr-FR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endParaRPr lang="fr-FR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19"/>
              </a:spcBef>
              <a:buClr>
                <a:srgbClr val="00B05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b="1" strike="noStrike" spc="-1" dirty="0">
                <a:solidFill>
                  <a:srgbClr val="00B050"/>
                </a:solidFill>
                <a:latin typeface="Calibri"/>
              </a:rPr>
              <a:t>Oral sur dossier :</a:t>
            </a:r>
            <a:endParaRPr lang="fr-FR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fr-FR" sz="2600" b="0" strike="noStrike" spc="-1" dirty="0">
                <a:solidFill>
                  <a:srgbClr val="000000"/>
                </a:solidFill>
                <a:latin typeface="Calibri"/>
              </a:rPr>
              <a:t> Dossier personnel </a:t>
            </a:r>
            <a:r>
              <a:rPr lang="fr-FR" sz="2600" b="0" strike="noStrike" spc="-1" dirty="0" smtClean="0">
                <a:solidFill>
                  <a:srgbClr val="000000"/>
                </a:solidFill>
                <a:latin typeface="Calibri"/>
              </a:rPr>
              <a:t>sur une des thématiques du cycle terminal, préparé </a:t>
            </a:r>
            <a:r>
              <a:rPr lang="fr-FR" sz="2600" b="0" strike="noStrike" spc="-1" dirty="0">
                <a:solidFill>
                  <a:srgbClr val="000000"/>
                </a:solidFill>
                <a:latin typeface="Calibri"/>
              </a:rPr>
              <a:t>à l’avance par l’élève</a:t>
            </a:r>
            <a:endParaRPr lang="fr-FR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fr-FR" sz="2600" b="0" strike="noStrike" spc="-1" dirty="0">
                <a:solidFill>
                  <a:srgbClr val="000000"/>
                </a:solidFill>
                <a:latin typeface="Calibri"/>
              </a:rPr>
              <a:t>Composé de documents </a:t>
            </a:r>
            <a:r>
              <a:rPr lang="fr-FR" sz="2600" b="0" strike="noStrike" spc="-1" dirty="0" smtClean="0">
                <a:solidFill>
                  <a:srgbClr val="000000"/>
                </a:solidFill>
                <a:latin typeface="Calibri"/>
              </a:rPr>
              <a:t>personnels de préférence</a:t>
            </a:r>
            <a:endParaRPr lang="fr-FR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fr-FR" sz="2600" b="0" strike="noStrike" spc="-1" dirty="0">
                <a:solidFill>
                  <a:srgbClr val="000000"/>
                </a:solidFill>
                <a:latin typeface="Calibri"/>
              </a:rPr>
              <a:t>10mns d’exposé ; 10mns d’échange</a:t>
            </a:r>
            <a:endParaRPr lang="fr-FR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 rot="21234600">
            <a:off x="456480" y="27432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FF0000"/>
                </a:solidFill>
                <a:latin typeface="Calibri"/>
              </a:rPr>
              <a:t>Principes et objectifs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590760" y="159444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Explorer la </a:t>
            </a: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langue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l’actualité, la société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 et la </a:t>
            </a: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culture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 anglo-saxonne de manière </a:t>
            </a:r>
            <a:r>
              <a:rPr lang="fr-FR" sz="3200" b="0" u="sng" strike="noStrike" spc="-1">
                <a:solidFill>
                  <a:srgbClr val="000000"/>
                </a:solidFill>
                <a:uFillTx/>
                <a:latin typeface="Calibri"/>
              </a:rPr>
              <a:t>approfondie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Développer le goût de </a:t>
            </a:r>
            <a:r>
              <a:rPr lang="fr-FR" sz="3200" b="1" strike="noStrike" spc="-1">
                <a:solidFill>
                  <a:srgbClr val="00B050"/>
                </a:solidFill>
                <a:latin typeface="Calibri"/>
              </a:rPr>
              <a:t>comprendre et de s’exprimer</a:t>
            </a: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 en langue étrangère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Travail sur la langue: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B050"/>
              </a:buClr>
              <a:buFont typeface="Arial"/>
              <a:buChar char="–"/>
            </a:pPr>
            <a:r>
              <a:rPr lang="fr-FR" sz="2800" b="1" strike="noStrike" spc="-1">
                <a:solidFill>
                  <a:srgbClr val="00B050"/>
                </a:solidFill>
                <a:latin typeface="Calibri"/>
              </a:rPr>
              <a:t>Phonologie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B050"/>
              </a:buClr>
              <a:buFont typeface="Arial"/>
              <a:buChar char="–"/>
            </a:pPr>
            <a:r>
              <a:rPr lang="fr-FR" sz="2800" b="1" strike="noStrike" spc="-1">
                <a:solidFill>
                  <a:srgbClr val="00B050"/>
                </a:solidFill>
                <a:latin typeface="Calibri"/>
              </a:rPr>
              <a:t>Lexique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B050"/>
              </a:buClr>
              <a:buFont typeface="Arial"/>
              <a:buChar char="–"/>
            </a:pPr>
            <a:r>
              <a:rPr lang="fr-FR" sz="2800" b="1" strike="noStrike" spc="-1">
                <a:solidFill>
                  <a:srgbClr val="00B050"/>
                </a:solidFill>
                <a:latin typeface="Calibri"/>
              </a:rPr>
              <a:t>Grammaire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B050"/>
              </a:buClr>
              <a:buFont typeface="Arial"/>
              <a:buChar char="–"/>
            </a:pPr>
            <a:r>
              <a:rPr lang="fr-FR" sz="2800" b="1" strike="noStrike" spc="-1">
                <a:solidFill>
                  <a:srgbClr val="00B050"/>
                </a:solidFill>
                <a:latin typeface="Calibri"/>
              </a:rPr>
              <a:t>Traduction 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 rot="21034200">
            <a:off x="456480" y="27432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000" b="0" strike="noStrike" spc="-1" dirty="0">
                <a:solidFill>
                  <a:srgbClr val="0070C0"/>
                </a:solidFill>
                <a:latin typeface="Calibri"/>
              </a:rPr>
              <a:t>Les </a:t>
            </a:r>
            <a:r>
              <a:rPr lang="fr-FR" sz="4000" b="0" strike="noStrike" spc="-1" dirty="0" smtClean="0">
                <a:solidFill>
                  <a:srgbClr val="0070C0"/>
                </a:solidFill>
                <a:latin typeface="Calibri"/>
              </a:rPr>
              <a:t>thématiques de 1ère</a:t>
            </a:r>
            <a:endParaRPr lang="fr-FR" sz="40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395640" y="1772640"/>
            <a:ext cx="8228880" cy="4463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</a:rPr>
              <a:t>Deux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</a:rPr>
              <a:t> thématiques en classe de première</a:t>
            </a: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</a:rPr>
              <a:t>(Chaque thématique donne lieu à </a:t>
            </a:r>
            <a:r>
              <a:rPr lang="fr-FR" sz="2800" b="1" u="sng" strike="noStrike" spc="-1" dirty="0">
                <a:solidFill>
                  <a:srgbClr val="000000"/>
                </a:solidFill>
                <a:uFillTx/>
                <a:latin typeface="Calibri"/>
              </a:rPr>
              <a:t>2 ou 3 axes </a:t>
            </a:r>
            <a:r>
              <a:rPr lang="fr-FR" sz="2800" b="1" u="sng" strike="noStrike" spc="-1" dirty="0" smtClean="0">
                <a:solidFill>
                  <a:srgbClr val="000000"/>
                </a:solidFill>
                <a:uFillTx/>
                <a:latin typeface="Calibri"/>
              </a:rPr>
              <a:t>d’étude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fr-FR" sz="28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fr-FR" sz="28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3429000" indent="-228600" algn="l">
              <a:spcBef>
                <a:spcPts val="799"/>
              </a:spcBef>
              <a:buClr>
                <a:srgbClr val="00B05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4000" b="0" strike="noStrike" spc="-1" dirty="0">
                <a:solidFill>
                  <a:srgbClr val="00B050"/>
                </a:solidFill>
                <a:latin typeface="Calibri"/>
              </a:rPr>
              <a:t>Savoirs, création, innovation</a:t>
            </a:r>
            <a:endParaRPr lang="fr-FR" sz="4000" b="0" strike="noStrike" spc="-1" dirty="0">
              <a:solidFill>
                <a:srgbClr val="000000"/>
              </a:solidFill>
              <a:latin typeface="Arial"/>
            </a:endParaRPr>
          </a:p>
          <a:p>
            <a:pPr marL="3429000" lvl="7" indent="-228600">
              <a:lnSpc>
                <a:spcPct val="100000"/>
              </a:lnSpc>
              <a:spcBef>
                <a:spcPts val="799"/>
              </a:spcBef>
              <a:buClr>
                <a:srgbClr val="00B05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4000" b="0" strike="noStrike" spc="-1" dirty="0" smtClean="0">
                <a:solidFill>
                  <a:srgbClr val="00B050"/>
                </a:solidFill>
                <a:latin typeface="Calibri"/>
              </a:rPr>
              <a:t>Représentations</a:t>
            </a:r>
            <a:endParaRPr lang="fr-FR" sz="40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 rot="21246000">
            <a:off x="489563" y="548653"/>
            <a:ext cx="8228880" cy="123245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 dirty="0">
                <a:solidFill>
                  <a:srgbClr val="FF0000"/>
                </a:solidFill>
                <a:latin typeface="Calibri"/>
              </a:rPr>
              <a:t>SAVOIRS, CREATION ET INNOVATION</a:t>
            </a:r>
            <a:endParaRPr lang="fr-F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28640"/>
            <a:ext cx="8228880" cy="4496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00B050"/>
                </a:solidFill>
                <a:latin typeface="Calibri"/>
              </a:rPr>
              <a:t>      </a:t>
            </a:r>
            <a:endParaRPr lang="fr-FR" sz="2400" b="1" strike="noStrike" spc="-1" dirty="0" smtClean="0">
              <a:solidFill>
                <a:srgbClr val="00B050"/>
              </a:solidFill>
              <a:latin typeface="Calibri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fr-FR" sz="2400" b="1" spc="-1" dirty="0">
              <a:solidFill>
                <a:srgbClr val="00B050"/>
              </a:solidFill>
              <a:latin typeface="Calibri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r-FR" sz="2400" b="1" strike="noStrike" spc="-1" dirty="0" smtClean="0">
                <a:solidFill>
                  <a:srgbClr val="00B050"/>
                </a:solidFill>
                <a:latin typeface="Calibri"/>
              </a:rPr>
              <a:t>	       1</a:t>
            </a:r>
            <a:r>
              <a:rPr lang="fr-FR" sz="2400" b="1" strike="noStrike" spc="-1" dirty="0">
                <a:solidFill>
                  <a:srgbClr val="00B050"/>
                </a:solidFill>
                <a:latin typeface="Calibri"/>
              </a:rPr>
              <a:t>) Production et circulation des savoirs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3160" lvl="1" indent="-3088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Online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learning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vs IRL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learning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 ; the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different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systems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of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education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in the English-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speaking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world ; sharing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knowledge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 ;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equal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rights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to a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fair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education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 ;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taking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a gap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year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 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...</a:t>
            </a:r>
            <a:endParaRPr lang="fr-FR" sz="2000" spc="-1" dirty="0">
              <a:solidFill>
                <a:srgbClr val="000000"/>
              </a:solidFill>
              <a:latin typeface="Arial"/>
            </a:endParaRPr>
          </a:p>
          <a:p>
            <a:pPr marL="803160" lvl="1" indent="-3088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</a:tabLst>
            </a:pPr>
            <a:endParaRPr lang="fr-FR" sz="2000" b="1" spc="-1" dirty="0">
              <a:solidFill>
                <a:srgbClr val="000000"/>
              </a:solidFill>
              <a:latin typeface="Arial"/>
            </a:endParaRPr>
          </a:p>
          <a:p>
            <a:pPr marL="803160" lvl="1" indent="-3088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fr-FR" sz="2400" b="1" strike="noStrike" spc="-1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fr-FR" sz="2400" b="1" strike="noStrike" spc="-1" dirty="0">
                <a:solidFill>
                  <a:srgbClr val="00B050"/>
                </a:solidFill>
                <a:latin typeface="Calibri"/>
              </a:rPr>
              <a:t>) Sciences et techniques, promesses et défis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3160" lvl="1" indent="-3088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Technology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vs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humanity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 ; digital arts ;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medical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research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 ;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transhumanism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 ;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dystopia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vs </a:t>
            </a:r>
            <a:r>
              <a:rPr lang="fr-FR" sz="2000" b="0" strike="noStrike" spc="-1" dirty="0" err="1" smtClean="0">
                <a:solidFill>
                  <a:srgbClr val="000000"/>
                </a:solidFill>
                <a:latin typeface="Calibri"/>
              </a:rPr>
              <a:t>utopia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...</a:t>
            </a: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 rot="21292200">
            <a:off x="457200" y="27396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4400" b="0" strike="noStrike" spc="-1">
                <a:solidFill>
                  <a:srgbClr val="FF0000"/>
                </a:solidFill>
                <a:latin typeface="Calibri"/>
              </a:rPr>
              <a:t>REPRESENTATIONS</a:t>
            </a:r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	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772640"/>
            <a:ext cx="8228880" cy="4352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59000" lnSpcReduction="10000"/>
          </a:bodyPr>
          <a:lstStyle/>
          <a:p>
            <a:pPr indent="0">
              <a:lnSpc>
                <a:spcPct val="100000"/>
              </a:lnSpc>
              <a:spcBef>
                <a:spcPts val="760"/>
              </a:spcBef>
              <a:buNone/>
              <a:tabLst>
                <a:tab pos="0" algn="l"/>
              </a:tabLst>
            </a:pPr>
            <a:r>
              <a:rPr lang="fr-FR" sz="3800" b="1" strike="noStrike" spc="-1">
                <a:solidFill>
                  <a:srgbClr val="00B050"/>
                </a:solidFill>
                <a:latin typeface="Calibri"/>
              </a:rPr>
              <a:t>1) Faire entendre sa voix : représentations et participation</a:t>
            </a:r>
            <a:endParaRPr lang="fr-FR" sz="3800" b="0" strike="noStrike" spc="-1">
              <a:solidFill>
                <a:srgbClr val="000000"/>
              </a:solidFill>
              <a:latin typeface="Arial"/>
            </a:endParaRPr>
          </a:p>
          <a:p>
            <a:pPr marL="367200" indent="-36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The British monarchy and democracy ; social justice in the USA ; the power of young people and Generation Z ; women-men equal representation in politics ; clicktivism ; ...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  <a:p>
            <a:pPr marL="796320" indent="0">
              <a:lnSpc>
                <a:spcPct val="100000"/>
              </a:lnSpc>
              <a:spcBef>
                <a:spcPts val="581"/>
              </a:spcBef>
              <a:buNone/>
              <a:tabLst>
                <a:tab pos="0" algn="l"/>
              </a:tabLst>
            </a:pPr>
            <a:endParaRPr lang="fr-FR" sz="2900" b="0" strike="noStrike" spc="-1">
              <a:solidFill>
                <a:srgbClr val="000000"/>
              </a:solidFill>
              <a:latin typeface="Arial"/>
            </a:endParaRPr>
          </a:p>
          <a:p>
            <a:pPr marL="367200" indent="0">
              <a:lnSpc>
                <a:spcPct val="100000"/>
              </a:lnSpc>
              <a:spcBef>
                <a:spcPts val="760"/>
              </a:spcBef>
              <a:buNone/>
              <a:tabLst>
                <a:tab pos="0" algn="l"/>
              </a:tabLst>
            </a:pPr>
            <a:r>
              <a:rPr lang="fr-FR" sz="2900" b="1" strike="noStrike" spc="-1">
                <a:solidFill>
                  <a:srgbClr val="00B050"/>
                </a:solidFill>
                <a:latin typeface="Calibri"/>
              </a:rPr>
              <a:t>2</a:t>
            </a:r>
            <a:r>
              <a:rPr lang="fr-FR" sz="3800" b="1" strike="noStrike" spc="-1">
                <a:solidFill>
                  <a:srgbClr val="00B050"/>
                </a:solidFill>
                <a:latin typeface="Calibri"/>
              </a:rPr>
              <a:t>) Informer et s’informer</a:t>
            </a:r>
            <a:endParaRPr lang="fr-FR" sz="3800" b="0" strike="noStrike" spc="-1">
              <a:solidFill>
                <a:srgbClr val="000000"/>
              </a:solidFill>
              <a:latin typeface="Arial"/>
            </a:endParaRPr>
          </a:p>
          <a:p>
            <a:pPr marL="367200" indent="-36720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3300" b="0" strike="noStrike" spc="-1">
                <a:solidFill>
                  <a:srgbClr val="000000"/>
                </a:solidFill>
                <a:latin typeface="Calibri"/>
              </a:rPr>
              <a:t>The British press empire ; from news to show on US TV ; media literacy ; fake news vs safe news</a:t>
            </a:r>
            <a:endParaRPr lang="fr-FR" sz="33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581"/>
              </a:spcBef>
              <a:buNone/>
              <a:tabLst>
                <a:tab pos="0" algn="l"/>
              </a:tabLst>
            </a:pPr>
            <a:endParaRPr lang="fr-FR" sz="2900" b="0" strike="noStrike" spc="-1">
              <a:solidFill>
                <a:srgbClr val="000000"/>
              </a:solidFill>
              <a:latin typeface="Arial"/>
            </a:endParaRPr>
          </a:p>
          <a:p>
            <a:pPr marL="367200" indent="0">
              <a:lnSpc>
                <a:spcPct val="100000"/>
              </a:lnSpc>
              <a:spcBef>
                <a:spcPts val="720"/>
              </a:spcBef>
              <a:buNone/>
              <a:tabLst>
                <a:tab pos="0" algn="l"/>
              </a:tabLst>
            </a:pPr>
            <a:r>
              <a:rPr lang="fr-FR" sz="3600" b="1" strike="noStrike" spc="-1">
                <a:solidFill>
                  <a:srgbClr val="00B050"/>
                </a:solidFill>
                <a:latin typeface="Calibri"/>
              </a:rPr>
              <a:t>3) Représenter le monde et se représenter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  <a:p>
            <a:pPr marL="367200" indent="-36720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3300" b="0" strike="noStrike" spc="-1">
                <a:solidFill>
                  <a:srgbClr val="000000"/>
                </a:solidFill>
                <a:latin typeface="Calibri"/>
              </a:rPr>
              <a:t>British screen fictions and today’s society ; photographing the world ; the official portraying in politics ; social networks, selfies and all ; one country, several communities, yet living together</a:t>
            </a:r>
            <a:endParaRPr lang="fr-FR" sz="33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20"/>
              </a:spcBef>
              <a:buNone/>
              <a:tabLst>
                <a:tab pos="0" algn="l"/>
              </a:tabLst>
            </a:pP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500">
        <p:checker dir="horz"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21153397">
            <a:off x="457200" y="273600"/>
            <a:ext cx="8229240" cy="1144800"/>
          </a:xfrm>
        </p:spPr>
        <p:txBody>
          <a:bodyPr/>
          <a:lstStyle/>
          <a:p>
            <a:pPr algn="ctr"/>
            <a:r>
              <a:rPr lang="fr-FR" sz="3600" dirty="0" smtClean="0">
                <a:solidFill>
                  <a:srgbClr val="0070C0"/>
                </a:solidFill>
              </a:rPr>
              <a:t>Les thématiques de Terminale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/>
          </p:nvPr>
        </p:nvSpPr>
        <p:spPr>
          <a:xfrm>
            <a:off x="395536" y="1916832"/>
            <a:ext cx="8229240" cy="4320480"/>
          </a:xfrm>
        </p:spPr>
        <p:txBody>
          <a:bodyPr/>
          <a:lstStyle/>
          <a:p>
            <a:r>
              <a:rPr lang="fr-FR" sz="4000" dirty="0" smtClean="0">
                <a:solidFill>
                  <a:srgbClr val="00B050"/>
                </a:solidFill>
              </a:rPr>
              <a:t>- Faire société</a:t>
            </a:r>
          </a:p>
          <a:p>
            <a:endParaRPr lang="fr-FR" sz="4000" dirty="0">
              <a:solidFill>
                <a:srgbClr val="00B050"/>
              </a:solidFill>
            </a:endParaRPr>
          </a:p>
          <a:p>
            <a:r>
              <a:rPr lang="fr-FR" sz="4000" dirty="0" smtClean="0">
                <a:solidFill>
                  <a:srgbClr val="00B050"/>
                </a:solidFill>
              </a:rPr>
              <a:t>- Environnements en mutation</a:t>
            </a:r>
          </a:p>
          <a:p>
            <a:endParaRPr lang="fr-FR" sz="4000" dirty="0">
              <a:solidFill>
                <a:srgbClr val="00B050"/>
              </a:solidFill>
            </a:endParaRPr>
          </a:p>
          <a:p>
            <a:r>
              <a:rPr lang="fr-FR" sz="4000" dirty="0" smtClean="0">
                <a:solidFill>
                  <a:srgbClr val="00B050"/>
                </a:solidFill>
              </a:rPr>
              <a:t>- Relation au monde</a:t>
            </a:r>
            <a:endParaRPr lang="fr-FR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21150945">
            <a:off x="457200" y="273600"/>
            <a:ext cx="8229240" cy="1144800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Faire société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/>
          </p:nvPr>
        </p:nvSpPr>
        <p:spPr>
          <a:xfrm>
            <a:off x="457200" y="1916832"/>
            <a:ext cx="8229240" cy="4104456"/>
          </a:xfrm>
        </p:spPr>
        <p:txBody>
          <a:bodyPr/>
          <a:lstStyle/>
          <a:p>
            <a:r>
              <a:rPr lang="fr-FR" sz="3200" dirty="0" smtClean="0">
                <a:solidFill>
                  <a:srgbClr val="00B050"/>
                </a:solidFill>
              </a:rPr>
              <a:t>1- Unité et Pluralité</a:t>
            </a:r>
          </a:p>
          <a:p>
            <a:endParaRPr lang="fr-FR" sz="3200" dirty="0">
              <a:solidFill>
                <a:srgbClr val="00B050"/>
              </a:solidFill>
            </a:endParaRPr>
          </a:p>
          <a:p>
            <a:r>
              <a:rPr lang="fr-FR" sz="3200" dirty="0" smtClean="0">
                <a:solidFill>
                  <a:srgbClr val="00B050"/>
                </a:solidFill>
              </a:rPr>
              <a:t>2- Libertés publiques et libertés individuelles</a:t>
            </a:r>
          </a:p>
          <a:p>
            <a:endParaRPr lang="fr-FR" sz="3200" dirty="0">
              <a:solidFill>
                <a:srgbClr val="00B050"/>
              </a:solidFill>
            </a:endParaRPr>
          </a:p>
          <a:p>
            <a:r>
              <a:rPr lang="fr-FR" sz="3200" dirty="0" smtClean="0">
                <a:solidFill>
                  <a:srgbClr val="00B050"/>
                </a:solidFill>
              </a:rPr>
              <a:t>3- Egalités et Inégalités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21154385">
            <a:off x="494736" y="477357"/>
            <a:ext cx="8229240" cy="1313193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Environnements en mutation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/>
          </p:nvPr>
        </p:nvSpPr>
        <p:spPr>
          <a:xfrm>
            <a:off x="457200" y="1988840"/>
            <a:ext cx="8229240" cy="4248472"/>
          </a:xfrm>
        </p:spPr>
        <p:txBody>
          <a:bodyPr/>
          <a:lstStyle/>
          <a:p>
            <a:r>
              <a:rPr lang="fr-FR" sz="3200" dirty="0" smtClean="0">
                <a:solidFill>
                  <a:srgbClr val="00B050"/>
                </a:solidFill>
              </a:rPr>
              <a:t>1- Frontière et Espace</a:t>
            </a:r>
          </a:p>
          <a:p>
            <a:endParaRPr lang="fr-FR" sz="3200" dirty="0">
              <a:solidFill>
                <a:srgbClr val="00B050"/>
              </a:solidFill>
            </a:endParaRPr>
          </a:p>
          <a:p>
            <a:r>
              <a:rPr lang="fr-FR" sz="3200" dirty="0" smtClean="0">
                <a:solidFill>
                  <a:srgbClr val="00B050"/>
                </a:solidFill>
              </a:rPr>
              <a:t>2- De la protection de la nature à la transition écologique</a:t>
            </a:r>
          </a:p>
          <a:p>
            <a:endParaRPr lang="fr-FR" sz="3200" dirty="0">
              <a:solidFill>
                <a:srgbClr val="00B050"/>
              </a:solidFill>
            </a:endParaRPr>
          </a:p>
          <a:p>
            <a:r>
              <a:rPr lang="fr-FR" sz="3200" dirty="0" smtClean="0">
                <a:solidFill>
                  <a:srgbClr val="00B050"/>
                </a:solidFill>
              </a:rPr>
              <a:t>3- Repenser la ville</a:t>
            </a:r>
            <a:endParaRPr lang="fr-F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21184402">
            <a:off x="457200" y="273600"/>
            <a:ext cx="8229240" cy="1144800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Relation au monde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/>
          </p:nvPr>
        </p:nvSpPr>
        <p:spPr>
          <a:xfrm>
            <a:off x="457200" y="1916832"/>
            <a:ext cx="8229240" cy="4248472"/>
          </a:xfrm>
        </p:spPr>
        <p:txBody>
          <a:bodyPr/>
          <a:lstStyle/>
          <a:p>
            <a:r>
              <a:rPr lang="fr-FR" sz="3200" dirty="0" smtClean="0">
                <a:solidFill>
                  <a:srgbClr val="00B050"/>
                </a:solidFill>
              </a:rPr>
              <a:t>1- Puissance et Influence</a:t>
            </a:r>
          </a:p>
          <a:p>
            <a:endParaRPr lang="fr-FR" sz="3200" dirty="0">
              <a:solidFill>
                <a:srgbClr val="00B050"/>
              </a:solidFill>
            </a:endParaRPr>
          </a:p>
          <a:p>
            <a:r>
              <a:rPr lang="fr-FR" sz="3200" dirty="0" smtClean="0">
                <a:solidFill>
                  <a:srgbClr val="00B050"/>
                </a:solidFill>
              </a:rPr>
              <a:t>2- Rivalités et Interdépendance</a:t>
            </a:r>
          </a:p>
          <a:p>
            <a:endParaRPr lang="fr-FR" sz="3200" dirty="0">
              <a:solidFill>
                <a:srgbClr val="00B050"/>
              </a:solidFill>
            </a:endParaRPr>
          </a:p>
          <a:p>
            <a:r>
              <a:rPr lang="fr-FR" sz="3200" dirty="0" smtClean="0">
                <a:solidFill>
                  <a:srgbClr val="00B050"/>
                </a:solidFill>
              </a:rPr>
              <a:t>3- Héritage commun et Diversité</a:t>
            </a:r>
            <a:endParaRPr lang="fr-F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439</Words>
  <Application>Microsoft Office PowerPoint</Application>
  <PresentationFormat>Affichage à l'écran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Thème Office</vt:lpstr>
      <vt:lpstr>Thème Office</vt:lpstr>
      <vt:lpstr>Langues, littératures et cultures étrangères:  Anglais Monde Contemporain</vt:lpstr>
      <vt:lpstr>Principes et objectifs</vt:lpstr>
      <vt:lpstr>Les thématiques de 1ère</vt:lpstr>
      <vt:lpstr>SAVOIRS, CREATION ET INNOVATION</vt:lpstr>
      <vt:lpstr>REPRESENTATIONS </vt:lpstr>
      <vt:lpstr>Les thématiques de Terminale</vt:lpstr>
      <vt:lpstr>Faire société</vt:lpstr>
      <vt:lpstr>Environnements en mutation</vt:lpstr>
      <vt:lpstr>Relation au monde</vt:lpstr>
      <vt:lpstr>Une approche actionnelle</vt:lpstr>
      <vt:lpstr>Réception / Compréhension</vt:lpstr>
      <vt:lpstr>Production / Expression</vt:lpstr>
      <vt:lpstr>Interaction </vt:lpstr>
      <vt:lpstr>La médiation</vt:lpstr>
      <vt:lpstr>Les épreuves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Langues, littératures et cultures étrangères Anglais</dc:title>
  <dc:creator>famille ruault</dc:creator>
  <cp:lastModifiedBy>saussayd</cp:lastModifiedBy>
  <cp:revision>30</cp:revision>
  <dcterms:created xsi:type="dcterms:W3CDTF">2019-01-12T15:11:31Z</dcterms:created>
  <dcterms:modified xsi:type="dcterms:W3CDTF">2024-02-08T13:50:28Z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13</vt:i4>
  </property>
</Properties>
</file>